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8" r:id="rId4"/>
    <p:sldId id="259" r:id="rId5"/>
    <p:sldId id="261" r:id="rId6"/>
    <p:sldId id="262" r:id="rId7"/>
    <p:sldId id="263" r:id="rId8"/>
    <p:sldId id="257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938D-4377-40D3-A0BB-2C9E3D9D0A07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524A-9BE1-4932-9571-9DBB956FF958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502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938D-4377-40D3-A0BB-2C9E3D9D0A07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524A-9BE1-4932-9571-9DBB956FF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938D-4377-40D3-A0BB-2C9E3D9D0A07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524A-9BE1-4932-9571-9DBB956FF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42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938D-4377-40D3-A0BB-2C9E3D9D0A07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524A-9BE1-4932-9571-9DBB956FF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727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938D-4377-40D3-A0BB-2C9E3D9D0A07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524A-9BE1-4932-9571-9DBB956FF958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55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938D-4377-40D3-A0BB-2C9E3D9D0A07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524A-9BE1-4932-9571-9DBB956FF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532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938D-4377-40D3-A0BB-2C9E3D9D0A07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524A-9BE1-4932-9571-9DBB956FF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146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938D-4377-40D3-A0BB-2C9E3D9D0A07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524A-9BE1-4932-9571-9DBB956FF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86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938D-4377-40D3-A0BB-2C9E3D9D0A07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524A-9BE1-4932-9571-9DBB956FF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795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611938D-4377-40D3-A0BB-2C9E3D9D0A07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61524A-9BE1-4932-9571-9DBB956FF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17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938D-4377-40D3-A0BB-2C9E3D9D0A07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524A-9BE1-4932-9571-9DBB956FF9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88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611938D-4377-40D3-A0BB-2C9E3D9D0A07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161524A-9BE1-4932-9571-9DBB956FF958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82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chemeClr val="bg1">
              <a:lumMod val="95000"/>
            </a:schemeClr>
          </a:solidFill>
        </p:spPr>
        <p:txBody>
          <a:bodyPr anchor="t">
            <a:normAutofit fontScale="90000"/>
          </a:bodyPr>
          <a:lstStyle/>
          <a:p>
            <a:r>
              <a:rPr lang="pt-BR" sz="5800" dirty="0" smtClean="0"/>
              <a:t>SISTEMA DE INFORMAÇÕES PARA O PLANEJAMENTO MUNICIPAL</a:t>
            </a:r>
            <a:br>
              <a:rPr lang="pt-BR" sz="5800" dirty="0" smtClean="0"/>
            </a:br>
            <a:r>
              <a:rPr lang="pt-BR" sz="5800" b="1" dirty="0" smtClean="0"/>
              <a:t>(SIPLAM)</a:t>
            </a:r>
            <a:r>
              <a:rPr lang="pt-BR" sz="5800" dirty="0" smtClean="0"/>
              <a:t/>
            </a:r>
            <a:br>
              <a:rPr lang="pt-BR" sz="5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2000" dirty="0" smtClean="0"/>
              <a:t>VERSÃO 1.0.0 – Abril de 2025.</a:t>
            </a:r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pt-BR" b="1" dirty="0" smtClean="0"/>
              <a:t>Grupo técnico de acompanhamento do plano diretor.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97741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pt-BR" dirty="0" smtClean="0"/>
              <a:t>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sz="2300" dirty="0"/>
              <a:t>Esta apresentação visa </a:t>
            </a:r>
            <a:r>
              <a:rPr lang="pt-BR" sz="2300" dirty="0" smtClean="0"/>
              <a:t>demonstrar </a:t>
            </a:r>
            <a:r>
              <a:rPr lang="pt-BR" sz="2300" dirty="0"/>
              <a:t>ao público a </a:t>
            </a:r>
            <a:r>
              <a:rPr lang="pt-BR" sz="2300" b="1" u="sng" dirty="0"/>
              <a:t>primeira versão do SIPLAM </a:t>
            </a:r>
            <a:r>
              <a:rPr lang="pt-BR" sz="2300" dirty="0" smtClean="0"/>
              <a:t>construída </a:t>
            </a:r>
            <a:r>
              <a:rPr lang="pt-BR" sz="2300" dirty="0"/>
              <a:t>de maneira integrada, considerando seus três componentes essenciais, que são:</a:t>
            </a:r>
          </a:p>
          <a:p>
            <a:r>
              <a:rPr lang="pt-BR" b="1" dirty="0" smtClean="0"/>
              <a:t>ETAPA </a:t>
            </a:r>
            <a:r>
              <a:rPr lang="pt-BR" b="1" dirty="0"/>
              <a:t>1</a:t>
            </a:r>
            <a:r>
              <a:rPr lang="pt-BR" dirty="0"/>
              <a:t>: REQUISITOS E CARACTERÍSTICAS DOS INDICADORES</a:t>
            </a:r>
          </a:p>
          <a:p>
            <a:r>
              <a:rPr lang="pt-BR" sz="1700" dirty="0"/>
              <a:t>Ficha Técnica de </a:t>
            </a:r>
            <a:r>
              <a:rPr lang="pt-BR" sz="1700" dirty="0" smtClean="0"/>
              <a:t>Indicadores;</a:t>
            </a:r>
            <a:endParaRPr lang="pt-BR" sz="1700" dirty="0"/>
          </a:p>
          <a:p>
            <a:r>
              <a:rPr lang="pt-BR" sz="1700" dirty="0"/>
              <a:t>Ficha </a:t>
            </a:r>
            <a:r>
              <a:rPr lang="pt-BR" sz="1700" dirty="0" smtClean="0"/>
              <a:t>Técnica </a:t>
            </a:r>
            <a:r>
              <a:rPr lang="pt-BR" sz="1700" dirty="0"/>
              <a:t>de </a:t>
            </a:r>
            <a:r>
              <a:rPr lang="pt-BR" sz="1700" dirty="0" smtClean="0"/>
              <a:t>Dados;</a:t>
            </a:r>
            <a:endParaRPr lang="pt-BR" sz="1700" dirty="0"/>
          </a:p>
          <a:p>
            <a:r>
              <a:rPr lang="pt-BR" b="1" dirty="0" smtClean="0"/>
              <a:t>ETAPA </a:t>
            </a:r>
            <a:r>
              <a:rPr lang="pt-BR" b="1" dirty="0"/>
              <a:t>2: </a:t>
            </a:r>
            <a:r>
              <a:rPr lang="pt-BR" dirty="0"/>
              <a:t>PROCESSAMENTO DOS INDICADORES</a:t>
            </a:r>
          </a:p>
          <a:p>
            <a:r>
              <a:rPr lang="pt-BR" sz="1700" dirty="0"/>
              <a:t>Sistema de Processamento de Indicadores (SPI</a:t>
            </a:r>
            <a:r>
              <a:rPr lang="pt-BR" sz="1700" dirty="0" smtClean="0"/>
              <a:t>);</a:t>
            </a:r>
            <a:endParaRPr lang="pt-BR" sz="1700" dirty="0"/>
          </a:p>
          <a:p>
            <a:r>
              <a:rPr lang="pt-BR" b="1" dirty="0" smtClean="0"/>
              <a:t>ETAPA </a:t>
            </a:r>
            <a:r>
              <a:rPr lang="pt-BR" b="1" dirty="0"/>
              <a:t>3: </a:t>
            </a:r>
            <a:r>
              <a:rPr lang="pt-BR" dirty="0"/>
              <a:t>PUBLICAÇÃO DOS RESULTADOS</a:t>
            </a:r>
          </a:p>
          <a:p>
            <a:r>
              <a:rPr lang="pt-BR" sz="1700" dirty="0"/>
              <a:t>Painel de Monitoramento de Indicadores (PMI</a:t>
            </a:r>
            <a:r>
              <a:rPr lang="pt-BR" sz="1700" dirty="0" smtClean="0"/>
              <a:t>);</a:t>
            </a:r>
            <a:endParaRPr lang="pt-BR" sz="1700" dirty="0"/>
          </a:p>
          <a:p>
            <a:r>
              <a:rPr lang="pt-BR" sz="1700" dirty="0"/>
              <a:t>Relatório de </a:t>
            </a:r>
            <a:r>
              <a:rPr lang="pt-BR" sz="1700" dirty="0" smtClean="0"/>
              <a:t>Indicadores.</a:t>
            </a:r>
            <a:endParaRPr lang="pt-BR" sz="1700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89845" y="3545633"/>
            <a:ext cx="3765835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solidFill>
                  <a:srgbClr val="990000"/>
                </a:solidFill>
              </a:rPr>
              <a:t>CONTAMOS COM A AVALIAÇÃO DE VOCÊS!</a:t>
            </a:r>
            <a:endParaRPr lang="pt-BR" sz="36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452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3305" y="41361"/>
            <a:ext cx="10058400" cy="581144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/>
              <a:t>FICHA TÉCNICA DE INDICADORES (FTI)</a:t>
            </a:r>
            <a:endParaRPr lang="pt-BR" sz="3200" b="1" dirty="0"/>
          </a:p>
        </p:txBody>
      </p:sp>
      <p:pic>
        <p:nvPicPr>
          <p:cNvPr id="4" name="Image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140" y="622505"/>
            <a:ext cx="10371909" cy="61421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66959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3305" y="41361"/>
            <a:ext cx="10058400" cy="581144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/>
              <a:t>FICHA TÉCNICA DE DADOS (FTD)</a:t>
            </a:r>
            <a:endParaRPr lang="pt-BR" sz="3200" b="1" dirty="0"/>
          </a:p>
        </p:txBody>
      </p:sp>
      <p:pic>
        <p:nvPicPr>
          <p:cNvPr id="6" name="Image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027" y="622505"/>
            <a:ext cx="9941312" cy="6135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8837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3305" y="41361"/>
            <a:ext cx="10058400" cy="581144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/>
              <a:t>SISTEMA DE PROCESSAMENTO DE INDICADORES (SPI)</a:t>
            </a:r>
            <a:endParaRPr lang="pt-BR" sz="3200" b="1" dirty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961" y="622505"/>
            <a:ext cx="9411628" cy="61108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4375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9188605" y="2821259"/>
            <a:ext cx="2728332" cy="321712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264385"/>
            <a:ext cx="8909824" cy="581144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/>
              <a:t>PAINEL DE MONITORAMENTO DE INDICADORES (PMI)</a:t>
            </a:r>
            <a:endParaRPr lang="pt-BR" sz="32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139" y="3401123"/>
            <a:ext cx="2637263" cy="263726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9356802" y="2821259"/>
            <a:ext cx="2483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QR CODE PARA ACESSO</a:t>
            </a:r>
            <a:endParaRPr lang="pt-BR" b="1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09" y="1092820"/>
            <a:ext cx="8914076" cy="56843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48002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3305" y="41361"/>
            <a:ext cx="10058400" cy="581144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/>
              <a:t>SISTEMA DE PROCESSAMENTO DE INDICADORES (SPI)</a:t>
            </a:r>
            <a:endParaRPr lang="pt-BR" sz="3200" b="1" dirty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961" y="622505"/>
            <a:ext cx="9411628" cy="61108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71683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4200" b="1" dirty="0"/>
              <a:t>PRÓXIMAS </a:t>
            </a:r>
            <a:r>
              <a:rPr lang="pt-BR" sz="4200" b="1" dirty="0" smtClean="0"/>
              <a:t>ETAPAS</a:t>
            </a:r>
            <a:endParaRPr lang="pt-BR" sz="4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 conteúdo apresentado é apenas o primeiro resultado público do SIPLAM. Suas ferramentas possuem margem significativa para melhorias. Destacamos as seguintes:</a:t>
            </a:r>
            <a:br>
              <a:rPr lang="pt-BR" dirty="0" smtClean="0"/>
            </a:br>
            <a:endParaRPr lang="pt-BR" dirty="0" smtClean="0"/>
          </a:p>
          <a:p>
            <a:pPr algn="just"/>
            <a:r>
              <a:rPr lang="pt-BR" sz="1700" dirty="0" smtClean="0"/>
              <a:t>1) Revisão </a:t>
            </a:r>
            <a:r>
              <a:rPr lang="pt-BR" sz="1700" dirty="0"/>
              <a:t>do SPI e da maneira de exposição dos indicadores de </a:t>
            </a:r>
            <a:r>
              <a:rPr lang="pt-BR" sz="1700" dirty="0" smtClean="0"/>
              <a:t>desempenho;</a:t>
            </a:r>
            <a:endParaRPr lang="pt-BR" sz="1700" dirty="0"/>
          </a:p>
          <a:p>
            <a:pPr algn="just"/>
            <a:r>
              <a:rPr lang="pt-BR" sz="1700" dirty="0" smtClean="0"/>
              <a:t>2) Pedido e obtenção dos dados junto aos 26 órgãos municipais restantes;</a:t>
            </a:r>
          </a:p>
          <a:p>
            <a:pPr algn="just"/>
            <a:r>
              <a:rPr lang="pt-BR" sz="1700" dirty="0" smtClean="0"/>
              <a:t>3) Mapeamento dos indicadores territoriais da Lei Geral do Plano Diretor;</a:t>
            </a:r>
          </a:p>
          <a:p>
            <a:pPr algn="just"/>
            <a:r>
              <a:rPr lang="pt-BR" sz="1700" dirty="0" smtClean="0"/>
              <a:t>4) Elaboração dos indicadores (ficha técnica completa) das leis específicas do Plano Diretor;</a:t>
            </a:r>
          </a:p>
          <a:p>
            <a:pPr algn="just"/>
            <a:r>
              <a:rPr lang="pt-BR" sz="1700" dirty="0" smtClean="0"/>
              <a:t>5) Inserção dos indicadores das leis específicas no Sistema de processamento de indicadores (SPI);</a:t>
            </a:r>
          </a:p>
          <a:p>
            <a:pPr algn="just"/>
            <a:r>
              <a:rPr lang="pt-BR" sz="1700" dirty="0" smtClean="0"/>
              <a:t>6) Definição de desagregação dos indicadores por divisões territoriais conforme setores censitários, bairros e regiões;</a:t>
            </a:r>
          </a:p>
          <a:p>
            <a:pPr algn="just"/>
            <a:r>
              <a:rPr lang="pt-BR" sz="1700" dirty="0" smtClean="0"/>
              <a:t>7) Levantar dados dos anos anteriores para ampliar a base histórica comparativa dos indicadores;</a:t>
            </a:r>
          </a:p>
          <a:p>
            <a:pPr algn="just"/>
            <a:r>
              <a:rPr lang="pt-BR" sz="1700" dirty="0" smtClean="0"/>
              <a:t>8) Definição dos indicadores que terão metas a serem seguidas e quais são as respectivas linhas de corte.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49263438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102</TotalTime>
  <Words>166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Retrospectiva</vt:lpstr>
      <vt:lpstr>SISTEMA DE INFORMAÇÕES PARA O PLANEJAMENTO MUNICIPAL (SIPLAM)  VERSÃO 1.0.0 – Abril de 2025.</vt:lpstr>
      <vt:lpstr>APRESENTAÇÃO</vt:lpstr>
      <vt:lpstr>FICHA TÉCNICA DE INDICADORES (FTI)</vt:lpstr>
      <vt:lpstr>FICHA TÉCNICA DE DADOS (FTD)</vt:lpstr>
      <vt:lpstr>SISTEMA DE PROCESSAMENTO DE INDICADORES (SPI)</vt:lpstr>
      <vt:lpstr>PAINEL DE MONITORAMENTO DE INDICADORES (PMI)</vt:lpstr>
      <vt:lpstr>SISTEMA DE PROCESSAMENTO DE INDICADORES (SPI)</vt:lpstr>
      <vt:lpstr>PRÓXIMAS ETAPAS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Vinicius Biazotto Gomes - matr 10.074-9</dc:creator>
  <cp:lastModifiedBy>Vinicius Biazotto Gomes - matr 10.074-9</cp:lastModifiedBy>
  <cp:revision>5</cp:revision>
  <dcterms:created xsi:type="dcterms:W3CDTF">2025-04-25T19:09:04Z</dcterms:created>
  <dcterms:modified xsi:type="dcterms:W3CDTF">2025-04-25T20:51:21Z</dcterms:modified>
</cp:coreProperties>
</file>